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1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Impact" panose="020B0806030902050204" pitchFamily="34" charset="0"/>
      <p:regular r:id="rId39"/>
    </p:embeddedFont>
    <p:embeddedFont>
      <p:font typeface="Oswald" pitchFamily="2" charset="77"/>
      <p:regular r:id="rId40"/>
      <p:bold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Wingdings 3" pitchFamily="2" charset="2"/>
      <p:regular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36872D-521F-7645-BB71-D00D7FBE5FE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nry Woodyard" initials="" lastIdx="12" clrIdx="0"/>
  <p:cmAuthor id="1" name="Susanth Sampath Kumar Dasari" initials="" lastIdx="4" clrIdx="1"/>
  <p:cmAuthor id="2" name="Nikhil Gupta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548"/>
  </p:normalViewPr>
  <p:slideViewPr>
    <p:cSldViewPr snapToGrid="0" snapToObjects="1">
      <p:cViewPr varScale="1">
        <p:scale>
          <a:sx n="105" d="100"/>
          <a:sy n="105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1-20T04:15:55.210" idx="8">
    <p:pos x="6000" y="0"/>
    <p:text>I like the visualizations, but I think the slide looks a bit busy.</p:text>
  </p:cm>
  <p:cm authorId="0" dt="2019-11-20T04:15:55.210" idx="9">
    <p:pos x="6000" y="0"/>
    <p:text>Maybe reduce the number of colors and keep fonts consistent with body/title text.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1-20T02:13:35.715" idx="12">
    <p:pos x="6000" y="0"/>
    <p:text>Also, not sure if tokenization is the word you're looking for here.</p:text>
  </p:cm>
  <p:cm authorId="0" dt="2019-11-20T14:03:51.028" idx="11">
    <p:pos x="6000" y="0"/>
    <p:text>Parts of speech words?</p:text>
  </p:cm>
  <p:cm authorId="2" dt="2019-11-20T14:03:51.028" idx="1">
    <p:pos x="6000" y="0"/>
    <p:text>We are doing tokenization using spacy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90727171e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90727171e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90727171e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90727171e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90727171e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90727171e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90727171e_0_2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90727171e_0_2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90727171e_0_2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90727171e_0_2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90727171e_0_3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90727171e_0_3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90727171e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90727171e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90727171e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90727171e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90727171e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90727171e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90727171e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90727171e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90727171e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90727171e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90727171e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90727171e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90727171e_1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90727171e_1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90727171e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90727171e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90727171e_1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90727171e_1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90727171e_1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90727171e_1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90727171e_0_4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90727171e_0_4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90727171e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90727171e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90727171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90727171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90727171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90727171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01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493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51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69440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58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979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6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14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03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1_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292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8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3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058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2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2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9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094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30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models/e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nikhil.gupta2632#!/vizhome/March2016TwitterMisspellings/March2016TwitterMisspelling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onamdawani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Analysis of March 2016 Twitter Data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4D3D3-F9C1-F64B-B3C5-0DF5189D3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839800" y="152400"/>
            <a:ext cx="3932100" cy="251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Graph</a:t>
            </a:r>
            <a:endParaRPr b="1"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839800" y="2737275"/>
            <a:ext cx="4368300" cy="294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Selecting the </a:t>
            </a:r>
            <a:r>
              <a:rPr lang="en-US" sz="2000" b="1"/>
              <a:t>top 10 most followed users</a:t>
            </a:r>
            <a:r>
              <a:rPr lang="en-US" sz="2000"/>
              <a:t>.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Finding the </a:t>
            </a:r>
            <a:r>
              <a:rPr lang="en-US" sz="2000" i="1"/>
              <a:t>degree of centrality</a:t>
            </a:r>
            <a:r>
              <a:rPr lang="en-US" sz="2000"/>
              <a:t> for each of these users.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Selecting the user with highest degree of centrality.</a:t>
            </a:r>
            <a:endParaRPr sz="2000"/>
          </a:p>
        </p:txBody>
      </p:sp>
      <p:grpSp>
        <p:nvGrpSpPr>
          <p:cNvPr id="153" name="Google Shape;153;p22"/>
          <p:cNvGrpSpPr/>
          <p:nvPr/>
        </p:nvGrpSpPr>
        <p:grpSpPr>
          <a:xfrm>
            <a:off x="5474302" y="457200"/>
            <a:ext cx="6431868" cy="5698076"/>
            <a:chOff x="5726950" y="0"/>
            <a:chExt cx="5557650" cy="4806475"/>
          </a:xfrm>
        </p:grpSpPr>
        <p:pic>
          <p:nvPicPr>
            <p:cNvPr id="154" name="Google Shape;154;p22"/>
            <p:cNvPicPr preferRelativeResize="0"/>
            <p:nvPr/>
          </p:nvPicPr>
          <p:blipFill rotWithShape="1">
            <a:blip r:embed="rId3">
              <a:alphaModFix/>
            </a:blip>
            <a:srcRect r="38225"/>
            <a:stretch/>
          </p:blipFill>
          <p:spPr>
            <a:xfrm>
              <a:off x="7826100" y="0"/>
              <a:ext cx="1769900" cy="191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/>
            <p:nvPr/>
          </p:nvSpPr>
          <p:spPr>
            <a:xfrm>
              <a:off x="6180700" y="2709500"/>
              <a:ext cx="907500" cy="8427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User</a:t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9942400" y="2709500"/>
              <a:ext cx="907500" cy="842700"/>
            </a:xfrm>
            <a:prstGeom prst="ellipse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User</a:t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7434600" y="2709500"/>
              <a:ext cx="907500" cy="842700"/>
            </a:xfrm>
            <a:prstGeom prst="ellipse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User</a:t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8688500" y="2709500"/>
              <a:ext cx="907500" cy="842700"/>
            </a:xfrm>
            <a:prstGeom prst="ellipse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User</a:t>
              </a:r>
              <a:endParaRPr/>
            </a:p>
          </p:txBody>
        </p:sp>
        <p:cxnSp>
          <p:nvCxnSpPr>
            <p:cNvPr id="159" name="Google Shape;159;p22"/>
            <p:cNvCxnSpPr>
              <a:stCxn id="155" idx="0"/>
              <a:endCxn id="154" idx="2"/>
            </p:cNvCxnSpPr>
            <p:nvPr/>
          </p:nvCxnSpPr>
          <p:spPr>
            <a:xfrm rot="10800000" flipH="1">
              <a:off x="6634450" y="1911200"/>
              <a:ext cx="2076600" cy="79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22"/>
            <p:cNvCxnSpPr>
              <a:stCxn id="157" idx="0"/>
              <a:endCxn id="154" idx="2"/>
            </p:cNvCxnSpPr>
            <p:nvPr/>
          </p:nvCxnSpPr>
          <p:spPr>
            <a:xfrm rot="10800000" flipH="1">
              <a:off x="7888350" y="1911200"/>
              <a:ext cx="822900" cy="79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22"/>
            <p:cNvCxnSpPr>
              <a:stCxn id="154" idx="2"/>
              <a:endCxn id="156" idx="0"/>
            </p:cNvCxnSpPr>
            <p:nvPr/>
          </p:nvCxnSpPr>
          <p:spPr>
            <a:xfrm>
              <a:off x="8711050" y="1911025"/>
              <a:ext cx="1685100" cy="79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2"/>
            <p:cNvCxnSpPr>
              <a:stCxn id="154" idx="2"/>
              <a:endCxn id="158" idx="0"/>
            </p:cNvCxnSpPr>
            <p:nvPr/>
          </p:nvCxnSpPr>
          <p:spPr>
            <a:xfrm>
              <a:off x="8711050" y="1911025"/>
              <a:ext cx="431100" cy="79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" name="Google Shape;163;p22"/>
            <p:cNvSpPr/>
            <p:nvPr/>
          </p:nvSpPr>
          <p:spPr>
            <a:xfrm>
              <a:off x="5726950" y="4161475"/>
              <a:ext cx="638400" cy="645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10646200" y="4161475"/>
              <a:ext cx="638400" cy="645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9814750" y="4161475"/>
              <a:ext cx="638400" cy="645000"/>
            </a:xfrm>
            <a:prstGeom prst="ellipse">
              <a:avLst/>
            </a:prstGeom>
            <a:solidFill>
              <a:srgbClr val="A2C4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8983300" y="4161475"/>
              <a:ext cx="638400" cy="645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151850" y="4161475"/>
              <a:ext cx="638400" cy="645000"/>
            </a:xfrm>
            <a:prstGeom prst="ellipse">
              <a:avLst/>
            </a:prstGeom>
            <a:solidFill>
              <a:srgbClr val="A2C4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320400" y="4161475"/>
              <a:ext cx="638400" cy="645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6488950" y="4161475"/>
              <a:ext cx="638400" cy="645000"/>
            </a:xfrm>
            <a:prstGeom prst="ellipse">
              <a:avLst/>
            </a:prstGeom>
            <a:solidFill>
              <a:srgbClr val="A2C4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cxnSp>
          <p:nvCxnSpPr>
            <p:cNvPr id="170" name="Google Shape;170;p22"/>
            <p:cNvCxnSpPr>
              <a:endCxn id="163" idx="0"/>
            </p:cNvCxnSpPr>
            <p:nvPr/>
          </p:nvCxnSpPr>
          <p:spPr>
            <a:xfrm flipH="1">
              <a:off x="6046150" y="3552175"/>
              <a:ext cx="6045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2"/>
            <p:cNvCxnSpPr>
              <a:endCxn id="169" idx="0"/>
            </p:cNvCxnSpPr>
            <p:nvPr/>
          </p:nvCxnSpPr>
          <p:spPr>
            <a:xfrm>
              <a:off x="6650650" y="3552175"/>
              <a:ext cx="1575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2"/>
            <p:cNvCxnSpPr>
              <a:stCxn id="157" idx="4"/>
              <a:endCxn id="169" idx="7"/>
            </p:cNvCxnSpPr>
            <p:nvPr/>
          </p:nvCxnSpPr>
          <p:spPr>
            <a:xfrm flipH="1">
              <a:off x="7033950" y="3552200"/>
              <a:ext cx="854400" cy="70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2"/>
            <p:cNvCxnSpPr>
              <a:stCxn id="157" idx="4"/>
              <a:endCxn id="157" idx="4"/>
            </p:cNvCxnSpPr>
            <p:nvPr/>
          </p:nvCxnSpPr>
          <p:spPr>
            <a:xfrm>
              <a:off x="7888350" y="355220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22"/>
            <p:cNvCxnSpPr>
              <a:endCxn id="168" idx="0"/>
            </p:cNvCxnSpPr>
            <p:nvPr/>
          </p:nvCxnSpPr>
          <p:spPr>
            <a:xfrm flipH="1">
              <a:off x="7639600" y="3552175"/>
              <a:ext cx="2685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2"/>
            <p:cNvCxnSpPr>
              <a:endCxn id="167" idx="0"/>
            </p:cNvCxnSpPr>
            <p:nvPr/>
          </p:nvCxnSpPr>
          <p:spPr>
            <a:xfrm>
              <a:off x="7907950" y="3552175"/>
              <a:ext cx="5631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22"/>
            <p:cNvCxnSpPr>
              <a:stCxn id="156" idx="4"/>
              <a:endCxn id="164" idx="0"/>
            </p:cNvCxnSpPr>
            <p:nvPr/>
          </p:nvCxnSpPr>
          <p:spPr>
            <a:xfrm>
              <a:off x="10396150" y="3552200"/>
              <a:ext cx="5694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22"/>
            <p:cNvCxnSpPr>
              <a:endCxn id="165" idx="0"/>
            </p:cNvCxnSpPr>
            <p:nvPr/>
          </p:nvCxnSpPr>
          <p:spPr>
            <a:xfrm flipH="1">
              <a:off x="10133950" y="3552175"/>
              <a:ext cx="2634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56" idx="4"/>
              <a:endCxn id="166" idx="0"/>
            </p:cNvCxnSpPr>
            <p:nvPr/>
          </p:nvCxnSpPr>
          <p:spPr>
            <a:xfrm flipH="1">
              <a:off x="9302350" y="3552200"/>
              <a:ext cx="10938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endCxn id="156" idx="2"/>
            </p:cNvCxnSpPr>
            <p:nvPr/>
          </p:nvCxnSpPr>
          <p:spPr>
            <a:xfrm rot="10800000" flipH="1">
              <a:off x="7895200" y="3130850"/>
              <a:ext cx="2047200" cy="11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22"/>
          <p:cNvSpPr/>
          <p:nvPr/>
        </p:nvSpPr>
        <p:spPr>
          <a:xfrm>
            <a:off x="874575" y="535500"/>
            <a:ext cx="6312300" cy="961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Total Users from Retweet Network</a:t>
            </a:r>
            <a:r>
              <a:rPr lang="en-US" sz="24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: </a:t>
            </a:r>
            <a:r>
              <a:rPr lang="en-US" sz="2400" b="1" i="1"/>
              <a:t>6,871,346</a:t>
            </a:r>
            <a:r>
              <a:rPr lang="en-US" sz="24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24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652500"/>
            <a:ext cx="6748974" cy="417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3"/>
          <p:cNvGrpSpPr/>
          <p:nvPr/>
        </p:nvGrpSpPr>
        <p:grpSpPr>
          <a:xfrm>
            <a:off x="1712775" y="5336100"/>
            <a:ext cx="8742625" cy="961200"/>
            <a:chOff x="1712775" y="5564700"/>
            <a:chExt cx="8742625" cy="961200"/>
          </a:xfrm>
        </p:grpSpPr>
        <p:sp>
          <p:nvSpPr>
            <p:cNvPr id="187" name="Google Shape;187;p23"/>
            <p:cNvSpPr/>
            <p:nvPr/>
          </p:nvSpPr>
          <p:spPr>
            <a:xfrm>
              <a:off x="1712775" y="5564700"/>
              <a:ext cx="6312300" cy="96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Total Number of Users at Degree 6</a:t>
              </a:r>
              <a:r>
                <a:rPr lang="en-US" sz="2400" b="1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:  </a:t>
              </a:r>
              <a:r>
                <a:rPr lang="en-US" sz="2800" b="1" i="1">
                  <a:latin typeface="Calibri"/>
                  <a:ea typeface="Calibri"/>
                  <a:cs typeface="Calibri"/>
                  <a:sym typeface="Calibri"/>
                </a:rPr>
                <a:t>5,743,528</a:t>
              </a:r>
              <a:r>
                <a:rPr lang="en-US" sz="2400" b="1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 </a:t>
              </a:r>
              <a:endParaRPr sz="24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8124400" y="5825750"/>
              <a:ext cx="1079700" cy="450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9435100" y="5564700"/>
              <a:ext cx="1020300" cy="961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83%</a:t>
              </a:r>
              <a:endParaRPr sz="2000" b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 modeling of tweets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next goal for analysis is to determine the topic of a given tweet. How do we accomplish this?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Naive approach: manually assign labels or use hashtags, then use a supervised learning method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Better approach: use an unsupervised model to determine the underlying topics in our tweets, then assign labels based on these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Latent Dirichlet Allocation (LDA) does exactly this.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modeling of tweets - LDA background</a:t>
            </a:r>
          </a:p>
        </p:txBody>
      </p:sp>
      <p:sp>
        <p:nvSpPr>
          <p:cNvPr id="206" name="Google Shape;206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LDA first assumes that, in a collection of documents, there are finite </a:t>
            </a:r>
            <a:r>
              <a:rPr lang="en-US" i="1" dirty="0"/>
              <a:t>n </a:t>
            </a:r>
            <a:r>
              <a:rPr lang="en-US" dirty="0"/>
              <a:t>underlying topics. Further, we assume that each document is a combination of topics.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Then, LDA attempts to find these topics from the data, modeling each topic as an array of words with weights assigned to each word.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Hence, the ‘predicted topic’ for a tweet is actually a </a:t>
            </a:r>
            <a:r>
              <a:rPr lang="en-US" i="1" dirty="0"/>
              <a:t>weighted list of topics</a:t>
            </a:r>
            <a:r>
              <a:rPr lang="en-US" dirty="0"/>
              <a:t>.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modeling of tweets - illustration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46EB0D-1869-0649-8878-2FF7FDBC0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17" y="1958285"/>
            <a:ext cx="6273800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Topic modeling of tweets - implementation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Preparation and analysis done almost exclusively with native pyspark libraries.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Each tweet is first cleaned and tokenized. Stop words and words below a certain length are removed.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Note: this means that some tweets are entirely excluded.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 each tweet, the term frequency - inverse document frequency (TF-IDF) is calculated.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IDF helps minimize the effect of ubiquitous words.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modeling of tweets - implementation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Using the TF-IDF, an LDA model is fit on the entire set of tokenized tweets. This returns a list of topics.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Next, the distribution of topics for each tweet is retrieved using the fitted model.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Sample output shown in the Notebook.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Misspelled words analysis</a:t>
            </a:r>
            <a:endParaRPr b="1"/>
          </a:p>
        </p:txBody>
      </p:sp>
      <p:sp>
        <p:nvSpPr>
          <p:cNvPr id="251" name="Google Shape;251;p30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Objective: To find out the most misspelled words in the tweets, as well as the ways in which those words are misspelled.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88E916-342D-694B-80E2-326584D41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2675225"/>
            <a:ext cx="100965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What is Spacy? and Why we are using it?</a:t>
            </a:r>
            <a:endParaRPr b="1"/>
          </a:p>
        </p:txBody>
      </p:sp>
      <p:sp>
        <p:nvSpPr>
          <p:cNvPr id="264" name="Google Shape;264;p31"/>
          <p:cNvSpPr txBox="1">
            <a:spLocks noGrp="1"/>
          </p:cNvSpPr>
          <p:nvPr>
            <p:ph idx="1"/>
          </p:nvPr>
        </p:nvSpPr>
        <p:spPr>
          <a:xfrm>
            <a:off x="79800" y="1535175"/>
            <a:ext cx="6896700" cy="524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spaCy is a natural language processing library for Python.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Why spaCy?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spaCy can easily identify parts of speech. It can also identify names, organizations, and even abbreviations like “NYC.”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Model used: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en_core_web_md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 every token, spaCy returns True if the word is recognized; i.e., spelled correctly.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500" y="2045850"/>
            <a:ext cx="5181526" cy="341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Misspelled words analysis - autocorrection</a:t>
            </a:r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Utilized the library “autocorrect” to predict the correct spelling of a misspelled word.</a:t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550" y="2941879"/>
            <a:ext cx="5128750" cy="28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Presentation Outline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Introduction to the data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Preprocessing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Methods of Analysis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Visual analysis of tweets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Network analysis of users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Topic modeling of tweets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Misspelled words analysis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Clustering based on user description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Observations</a:t>
            </a:r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408800" cy="464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Plot: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https://public.tableau.com/profile/nikhil.gupta2632#!/vizhome/March2016TwitterMisspellings/March2016TwitterMisspellings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885025"/>
            <a:ext cx="7923575" cy="52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550" y="5088438"/>
            <a:ext cx="15621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7777" y="2047875"/>
            <a:ext cx="5124225" cy="312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Clustering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idx="1"/>
          </p:nvPr>
        </p:nvSpPr>
        <p:spPr>
          <a:xfrm>
            <a:off x="838200" y="1058875"/>
            <a:ext cx="10515600" cy="511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What kind of twitter users have we got?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So let’s see, if we can cluster similar users based on their profile description...</a:t>
            </a:r>
            <a:endParaRPr dirty="0"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854" y="1551901"/>
            <a:ext cx="4294059" cy="304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But Oops! The data is usually never straightforward</a:t>
            </a:r>
            <a:endParaRPr sz="3600"/>
          </a:p>
        </p:txBody>
      </p:sp>
      <p:sp>
        <p:nvSpPr>
          <p:cNvPr id="293" name="Google Shape;293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Not a chance if it is a Social Network profile description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Different Languages -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ਟਵੀਟਰ</a:t>
            </a: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ਡੇਟਾ</a:t>
            </a: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ਮੈਂ</a:t>
            </a: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ਨਹੀਂ</a:t>
            </a: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ਕਰ</a:t>
            </a: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ਸਕਦਾ</a:t>
            </a: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ਹੈਂਗਲ</a:t>
            </a:r>
            <a:endParaRPr sz="1800" dirty="0">
              <a:solidFill>
                <a:srgbClr val="2222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Stop words - the a was of at by for about </a:t>
            </a:r>
            <a:endParaRPr sz="1800" dirty="0">
              <a:solidFill>
                <a:srgbClr val="2222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Emojis -</a:t>
            </a:r>
            <a:r>
              <a:rPr lang="en-US" sz="37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😀 😁 😂 🤣 😃 😄 😅 😆 😉 😊 😋</a:t>
            </a:r>
            <a:endParaRPr sz="37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Single Double Characters - h t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 t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gh</a:t>
            </a: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 ii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yt</a:t>
            </a: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ey</a:t>
            </a: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bt</a:t>
            </a:r>
            <a:endParaRPr sz="1800" dirty="0">
              <a:solidFill>
                <a:srgbClr val="2222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punctuations - @ % &amp; * ) ! </a:t>
            </a:r>
            <a:endParaRPr sz="2400" dirty="0">
              <a:solidFill>
                <a:srgbClr val="2222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2222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Cluster?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idx="1"/>
          </p:nvPr>
        </p:nvSpPr>
        <p:spPr>
          <a:xfrm>
            <a:off x="838200" y="13722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Using a simple, unsupervised machine learning algorithm: </a:t>
            </a:r>
            <a:r>
              <a:rPr lang="en-US" b="1" dirty="0"/>
              <a:t>K-Means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But,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our input data is text...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VECTORIZE</a:t>
            </a:r>
            <a:endParaRPr sz="36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 dirty="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process of converting NLP </a:t>
            </a:r>
            <a:r>
              <a:rPr lang="en-US" sz="2400" b="1" dirty="0">
                <a:solidFill>
                  <a:srgbClr val="6A6A6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US" sz="2400" dirty="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into numbers</a:t>
            </a:r>
            <a:endParaRPr sz="2400" dirty="0">
              <a:solidFill>
                <a:srgbClr val="5454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400"/>
              <a:buFont typeface="Roboto"/>
              <a:buChar char="•"/>
            </a:pPr>
            <a:r>
              <a:rPr lang="en-US" sz="2400" dirty="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TF - IDF over Count Vectorization because TF - IDF reflects importance of the word and not just the count.</a:t>
            </a:r>
            <a:endParaRPr sz="2400" dirty="0">
              <a:solidFill>
                <a:srgbClr val="5454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look to some clusters:</a:t>
            </a:r>
            <a:endParaRPr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9FD67C-FCDE-FD46-AEB8-CFA77F708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2472" y="1765299"/>
            <a:ext cx="8427601" cy="378736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3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what?</a:t>
            </a:r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idx="1"/>
          </p:nvPr>
        </p:nvSpPr>
        <p:spPr>
          <a:xfrm>
            <a:off x="923200" y="10965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Which clusters is most chased?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What’s in there in Cluster 44?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666875"/>
            <a:ext cx="10705374" cy="371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8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 Cloud of Description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idx="1"/>
          </p:nvPr>
        </p:nvSpPr>
        <p:spPr>
          <a:xfrm>
            <a:off x="838200" y="1108350"/>
            <a:ext cx="10515600" cy="506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00" y="1108350"/>
            <a:ext cx="11035877" cy="54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6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visualize the users on a plot.</a:t>
            </a:r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idx="1"/>
          </p:nvPr>
        </p:nvSpPr>
        <p:spPr>
          <a:xfrm>
            <a:off x="838199" y="1075800"/>
            <a:ext cx="3508514" cy="491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But there are so many dimensions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Let’s reduce the number of dimensions to 3 or less, to be able to visualize in a graph.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/>
              <a:t>Principal Component Analysis</a:t>
            </a:r>
            <a:endParaRPr sz="18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8DB51-8839-1544-8FC1-F2108DA82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20" y="1299942"/>
            <a:ext cx="7546040" cy="491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990668" y="434336"/>
            <a:ext cx="9404723" cy="140053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Questions/Concerns/Suggestions?</a:t>
            </a:r>
            <a:endParaRPr dirty="0"/>
          </a:p>
        </p:txBody>
      </p:sp>
      <p:sp>
        <p:nvSpPr>
          <p:cNvPr id="4" name="Google Shape;300;p36">
            <a:extLst>
              <a:ext uri="{FF2B5EF4-FFF2-40B4-BE49-F238E27FC236}">
                <a16:creationId xmlns:a16="http://schemas.microsoft.com/office/drawing/2014/main" id="{44E56B08-1FAD-7447-8160-71327FE248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63756"/>
            <a:ext cx="10515600" cy="415964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ym typeface="Roboto"/>
              </a:rPr>
              <a:t>For any question, concern or suggestion please connect to me on </a:t>
            </a:r>
            <a:r>
              <a:rPr lang="en-US" dirty="0" err="1">
                <a:sym typeface="Roboto"/>
              </a:rPr>
              <a:t>Linkedin</a:t>
            </a:r>
            <a:endParaRPr lang="en-US" dirty="0"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ym typeface="Roboto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>
                <a:hlinkClick r:id="rId3"/>
              </a:rPr>
              <a:t>https://www.linkedin.com/in/sonamdawani/</a:t>
            </a:r>
            <a:endParaRPr lang="en-US" dirty="0"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to the Data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6381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One month of data – March of 2016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tweet is a single line json object.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Nested structure poses difficulties.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Contains a plethora of fields: the content of each tweet, amount of likes and favorites, time of posting, user characteristics, and many more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329 unique fields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Size of compressed data: 36.24gb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r="13792"/>
          <a:stretch/>
        </p:blipFill>
        <p:spPr>
          <a:xfrm>
            <a:off x="7357180" y="1177321"/>
            <a:ext cx="3996620" cy="450335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Pre-processing the tweets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44515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First, we flatten each nested .json file.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Then we retrieve only the features that we might use.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329 features -&gt; 96 features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Finally, we subset to only English tweets.</a:t>
            </a: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processed data is still .json, not .csv. Why?</a:t>
            </a:r>
            <a:endParaRPr/>
          </a:p>
        </p:txBody>
      </p:sp>
      <p:grpSp>
        <p:nvGrpSpPr>
          <p:cNvPr id="105" name="Google Shape;105;p16"/>
          <p:cNvGrpSpPr/>
          <p:nvPr/>
        </p:nvGrpSpPr>
        <p:grpSpPr>
          <a:xfrm>
            <a:off x="7852095" y="1175856"/>
            <a:ext cx="3501705" cy="4506288"/>
            <a:chOff x="7852095" y="612395"/>
            <a:chExt cx="3501705" cy="4506288"/>
          </a:xfrm>
        </p:grpSpPr>
        <p:sp>
          <p:nvSpPr>
            <p:cNvPr id="106" name="Google Shape;106;p16"/>
            <p:cNvSpPr/>
            <p:nvPr/>
          </p:nvSpPr>
          <p:spPr>
            <a:xfrm>
              <a:off x="7852095" y="612396"/>
              <a:ext cx="3501705" cy="1568741"/>
            </a:xfrm>
            <a:prstGeom prst="rect">
              <a:avLst/>
            </a:prstGeom>
            <a:solidFill>
              <a:srgbClr val="CFE2F3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Size: 36.24GB compressed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Tweets: 107,430,615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Features: 329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Languages: All</a:t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7852095" y="3549942"/>
              <a:ext cx="3501705" cy="1568741"/>
            </a:xfrm>
            <a:prstGeom prst="rect">
              <a:avLst/>
            </a:prstGeom>
            <a:solidFill>
              <a:srgbClr val="CFE2F3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Size: 6.68GB compressed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Tweets: 27,786,026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Features: 9</a:t>
              </a: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Languages: English</a:t>
              </a:r>
              <a:endParaRPr/>
            </a:p>
          </p:txBody>
        </p:sp>
        <p:cxnSp>
          <p:nvCxnSpPr>
            <p:cNvPr id="108" name="Google Shape;108;p16"/>
            <p:cNvCxnSpPr>
              <a:stCxn id="106" idx="2"/>
              <a:endCxn id="107" idx="0"/>
            </p:cNvCxnSpPr>
            <p:nvPr/>
          </p:nvCxnSpPr>
          <p:spPr>
            <a:xfrm>
              <a:off x="9602948" y="2181137"/>
              <a:ext cx="0" cy="1368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9" name="Google Shape;109;p16"/>
            <p:cNvSpPr txBox="1"/>
            <p:nvPr/>
          </p:nvSpPr>
          <p:spPr>
            <a:xfrm>
              <a:off x="8155846" y="3539629"/>
              <a:ext cx="28942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Processed Data</a:t>
              </a: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8155846" y="612395"/>
              <a:ext cx="28942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Original Data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Spark Cluster &amp; Stack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idx="1"/>
          </p:nvPr>
        </p:nvSpPr>
        <p:spPr>
          <a:xfrm>
            <a:off x="838200" y="1605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Microsoft Azure allows easy setup of temporary Spark clusters through HDInsight.</a:t>
            </a:r>
            <a:endParaRPr/>
          </a:p>
          <a:p>
            <a:pPr marL="685800" lvl="1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Disadvantages: </a:t>
            </a:r>
            <a:endParaRPr/>
          </a:p>
          <a:p>
            <a:pPr marL="1143000" lvl="2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Clusters can not be paused like Azure VMs. They must be deleted and reconfigured each time.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Prices - default cluster configuration costs $4/hr, lower performance nodes are cheaper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These require us to find a balance between price and performance.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Pre-processing requirements for different analytics performed are met using Spark with pyspark.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 some of the analytics are performed end-to-end using spark ML engine.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7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Visual analysis of March Twitter data</a:t>
            </a:r>
            <a:endParaRPr sz="36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idx="1"/>
          </p:nvPr>
        </p:nvSpPr>
        <p:spPr>
          <a:xfrm>
            <a:off x="1005776" y="151647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dirty="0"/>
              <a:t>We first seek to visualize our March twitter data. What can we gain from doing this?</a:t>
            </a:r>
            <a:endParaRPr dirty="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400" dirty="0"/>
              <a:t>We can see the distribution of our features with histograms</a:t>
            </a:r>
            <a:endParaRPr sz="2400" dirty="0"/>
          </a:p>
          <a:p>
            <a:pPr marL="13716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lphaLcPeriod"/>
            </a:pPr>
            <a:r>
              <a:rPr lang="en-US" sz="2000" dirty="0"/>
              <a:t>Tweets per user</a:t>
            </a:r>
            <a:endParaRPr sz="2000" dirty="0"/>
          </a:p>
          <a:p>
            <a:pPr marL="13716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lphaLcPeriod"/>
            </a:pPr>
            <a:r>
              <a:rPr lang="en-US" sz="2000" dirty="0"/>
              <a:t>Number of friends, followers, favorites, and statuses</a:t>
            </a:r>
            <a:endParaRPr sz="2000" dirty="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400" dirty="0"/>
              <a:t>We can watch how our features change over time with time series</a:t>
            </a:r>
            <a:endParaRPr sz="2400" dirty="0"/>
          </a:p>
          <a:p>
            <a:pPr marL="13716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lphaLcPeriod"/>
            </a:pPr>
            <a:r>
              <a:rPr lang="en-US" sz="2000" dirty="0"/>
              <a:t>Tweet and user frequency by week and month</a:t>
            </a:r>
            <a:endParaRPr sz="2000" dirty="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400" dirty="0"/>
              <a:t>We can tell at a glance the most common hashtags with a word cloud.</a:t>
            </a:r>
            <a:endParaRPr sz="2400" dirty="0"/>
          </a:p>
          <a:p>
            <a:pPr marL="13716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lphaLcPeriod"/>
            </a:pPr>
            <a:r>
              <a:rPr lang="en-US" sz="2000" dirty="0"/>
              <a:t>To do this, we can use regex to extract hashtags from tweets and determine the frequency of each hashtag, letting us build a word cloud.</a:t>
            </a:r>
            <a:endParaRPr dirty="0">
              <a:solidFill>
                <a:srgbClr val="0000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Hashtag Word Cloud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50" y="1534325"/>
            <a:ext cx="10384750" cy="49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Analysis of Users</a:t>
            </a:r>
            <a:endParaRPr b="1"/>
          </a:p>
        </p:txBody>
      </p:sp>
      <p:sp>
        <p:nvSpPr>
          <p:cNvPr id="135" name="Google Shape;135;p20"/>
          <p:cNvSpPr txBox="1">
            <a:spLocks noGrp="1"/>
          </p:cNvSpPr>
          <p:nvPr>
            <p:ph idx="1"/>
          </p:nvPr>
        </p:nvSpPr>
        <p:spPr>
          <a:xfrm>
            <a:off x="838200" y="2337350"/>
            <a:ext cx="10515600" cy="398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Graph theory for Social Networks</a:t>
            </a:r>
            <a:endParaRPr sz="24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Application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Visualization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Analysis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/>
              <a:t>Six degrees of separation</a:t>
            </a:r>
            <a:endParaRPr sz="2400" i="1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Phenomenon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Test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endParaRPr sz="200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GraphFrames for PySpark</a:t>
            </a: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Retweet Network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0"/>
          <p:cNvSpPr txBox="1"/>
          <p:nvPr/>
        </p:nvSpPr>
        <p:spPr>
          <a:xfrm>
            <a:off x="838200" y="1603975"/>
            <a:ext cx="10515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Large Scale Graph Mining using Spark</a:t>
            </a:r>
            <a:endParaRPr sz="28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Pre-processing 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idx="1"/>
          </p:nvPr>
        </p:nvSpPr>
        <p:spPr>
          <a:xfrm>
            <a:off x="838200" y="1540875"/>
            <a:ext cx="10515600" cy="224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Extraction of user relations based on retweets and quotes.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Extraction of most recent user information available in the data.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Handling of cases where both retweets and quotes are available for the same tweet.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endParaRPr lang="en-US"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9DB331-591E-8442-BFF8-6F870C1B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761" y="3786075"/>
            <a:ext cx="8305800" cy="15875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{CC337908-90D3-0945-A57F-4BB5DFF817D8}tf10001062</Template>
  <TotalTime>173</TotalTime>
  <Words>1199</Words>
  <Application>Microsoft Macintosh PowerPoint</Application>
  <PresentationFormat>Widescreen</PresentationFormat>
  <Paragraphs>187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Century Gothic</vt:lpstr>
      <vt:lpstr>Roboto</vt:lpstr>
      <vt:lpstr>Wingdings 3</vt:lpstr>
      <vt:lpstr>Oswald</vt:lpstr>
      <vt:lpstr>Calibri</vt:lpstr>
      <vt:lpstr>Arial</vt:lpstr>
      <vt:lpstr>Impact</vt:lpstr>
      <vt:lpstr>Ion</vt:lpstr>
      <vt:lpstr>Analysis of March 2016 Twitter Data </vt:lpstr>
      <vt:lpstr>Presentation Outline</vt:lpstr>
      <vt:lpstr>Introduction to the Data</vt:lpstr>
      <vt:lpstr>Pre-processing the tweets</vt:lpstr>
      <vt:lpstr>Spark Cluster &amp; Stack</vt:lpstr>
      <vt:lpstr>Visual analysis of March Twitter data</vt:lpstr>
      <vt:lpstr>                      Hashtag Word Cloud</vt:lpstr>
      <vt:lpstr>Network Analysis of Users</vt:lpstr>
      <vt:lpstr>Pre-processing </vt:lpstr>
      <vt:lpstr>Network Graph</vt:lpstr>
      <vt:lpstr>PowerPoint Presentation</vt:lpstr>
      <vt:lpstr>Topic modeling of tweets</vt:lpstr>
      <vt:lpstr>Topic modeling of tweets - LDA background</vt:lpstr>
      <vt:lpstr>Topic modeling of tweets - illustration</vt:lpstr>
      <vt:lpstr>Topic modeling of tweets - implementation</vt:lpstr>
      <vt:lpstr>Topic modeling of tweets - implementation</vt:lpstr>
      <vt:lpstr>Misspelled words analysis</vt:lpstr>
      <vt:lpstr>What is Spacy? and Why we are using it?</vt:lpstr>
      <vt:lpstr>Misspelled words analysis - autocorrection</vt:lpstr>
      <vt:lpstr>Observations</vt:lpstr>
      <vt:lpstr>User Clustering</vt:lpstr>
      <vt:lpstr>But Oops! The data is usually never straightforward</vt:lpstr>
      <vt:lpstr>How to Cluster?</vt:lpstr>
      <vt:lpstr>Let look to some clusters:</vt:lpstr>
      <vt:lpstr>Now what?</vt:lpstr>
      <vt:lpstr>Word Cloud of Description</vt:lpstr>
      <vt:lpstr>We want to visualize the users on a plot.</vt:lpstr>
      <vt:lpstr>Questions/Concerns/Suggestions?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March 2016 Twitter Data </dc:title>
  <cp:lastModifiedBy>Sonam Dawani</cp:lastModifiedBy>
  <cp:revision>13</cp:revision>
  <dcterms:modified xsi:type="dcterms:W3CDTF">2020-01-12T04:57:07Z</dcterms:modified>
</cp:coreProperties>
</file>